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73" r:id="rId19"/>
    <p:sldId id="276" r:id="rId20"/>
    <p:sldId id="274" r:id="rId21"/>
    <p:sldId id="275" r:id="rId22"/>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9/6/2023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dirty="0" smtClean="0"/>
              <a:t>Excreta of the patient</a:t>
            </a:r>
            <a:endParaRPr lang="sr-Latn-RS" dirty="0"/>
          </a:p>
        </p:txBody>
      </p:sp>
      <p:sp>
        <p:nvSpPr>
          <p:cNvPr id="3" name="Subtitle 2"/>
          <p:cNvSpPr>
            <a:spLocks noGrp="1"/>
          </p:cNvSpPr>
          <p:nvPr>
            <p:ph type="subTitle" idx="1"/>
          </p:nvPr>
        </p:nvSpPr>
        <p:spPr/>
        <p:txBody>
          <a:bodyPr/>
          <a:lstStyle/>
          <a:p>
            <a:r>
              <a:rPr lang="en" b="1" dirty="0" smtClean="0"/>
              <a:t>Ass</a:t>
            </a:r>
            <a:r>
              <a:rPr lang="sr-Latn-RS" b="1" dirty="0" smtClean="0"/>
              <a:t>is</a:t>
            </a:r>
            <a:r>
              <a:rPr lang="en" b="1" dirty="0" smtClean="0"/>
              <a:t>t</a:t>
            </a:r>
            <a:r>
              <a:rPr lang="en" b="1" dirty="0" smtClean="0"/>
              <a:t>. </a:t>
            </a:r>
            <a:r>
              <a:rPr lang="sr-Latn-RS" b="1" dirty="0" smtClean="0"/>
              <a:t>Prof</a:t>
            </a:r>
            <a:r>
              <a:rPr lang="en" b="1" dirty="0" smtClean="0"/>
              <a:t>. </a:t>
            </a:r>
            <a:r>
              <a:rPr lang="en" b="1" dirty="0" smtClean="0"/>
              <a:t>Vojislav Ćupurdija</a:t>
            </a:r>
            <a:endParaRPr lang="sr-Latn-RS" b="1" dirty="0"/>
          </a:p>
        </p:txBody>
      </p:sp>
      <p:sp>
        <p:nvSpPr>
          <p:cNvPr id="4" name="Subtitle 2"/>
          <p:cNvSpPr txBox="1">
            <a:spLocks/>
          </p:cNvSpPr>
          <p:nvPr/>
        </p:nvSpPr>
        <p:spPr>
          <a:xfrm>
            <a:off x="2589213" y="409053"/>
            <a:ext cx="8915399" cy="1445384"/>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 dirty="0" smtClean="0"/>
              <a:t>Faculty of Medical Sciences</a:t>
            </a:r>
          </a:p>
          <a:p>
            <a:r>
              <a:rPr lang="en" dirty="0" smtClean="0"/>
              <a:t>University of Kragujevac</a:t>
            </a:r>
          </a:p>
          <a:p>
            <a:r>
              <a:rPr lang="en" b="1" dirty="0" smtClean="0"/>
              <a:t>IASM - 1st year of study - Introduction to clinical </a:t>
            </a:r>
            <a:r>
              <a:rPr lang="en" b="1" dirty="0" smtClean="0"/>
              <a:t>practice</a:t>
            </a:r>
            <a:endParaRPr lang="sr-Cyrl-RS" b="1" dirty="0" smtClean="0"/>
          </a:p>
          <a:p>
            <a:endParaRPr lang="sr-Latn-RS" b="1" dirty="0"/>
          </a:p>
        </p:txBody>
      </p:sp>
      <p:pic>
        <p:nvPicPr>
          <p:cNvPr id="5" name="Picture 4" descr="Сродна слика"/>
          <p:cNvPicPr/>
          <p:nvPr/>
        </p:nvPicPr>
        <p:blipFill>
          <a:blip r:embed="rId2">
            <a:extLst>
              <a:ext uri="{28A0092B-C50C-407E-A947-70E740481C1C}">
                <a14:useLocalDpi xmlns:a14="http://schemas.microsoft.com/office/drawing/2010/main" val="0"/>
              </a:ext>
            </a:extLst>
          </a:blip>
          <a:srcRect/>
          <a:stretch>
            <a:fillRect/>
          </a:stretch>
        </p:blipFill>
        <p:spPr bwMode="auto">
          <a:xfrm>
            <a:off x="1204957" y="234404"/>
            <a:ext cx="919832" cy="1300932"/>
          </a:xfrm>
          <a:prstGeom prst="rect">
            <a:avLst/>
          </a:prstGeom>
          <a:noFill/>
          <a:ln>
            <a:noFill/>
          </a:ln>
        </p:spPr>
      </p:pic>
    </p:spTree>
    <p:extLst>
      <p:ext uri="{BB962C8B-B14F-4D97-AF65-F5344CB8AC3E}">
        <p14:creationId xmlns:p14="http://schemas.microsoft.com/office/powerpoint/2010/main" val="3281972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Urine</a:t>
            </a:r>
            <a:endParaRPr lang="sr-Latn-RS" b="1" dirty="0"/>
          </a:p>
        </p:txBody>
      </p:sp>
      <p:sp>
        <p:nvSpPr>
          <p:cNvPr id="3" name="Content Placeholder 2"/>
          <p:cNvSpPr>
            <a:spLocks noGrp="1"/>
          </p:cNvSpPr>
          <p:nvPr>
            <p:ph idx="1"/>
          </p:nvPr>
        </p:nvSpPr>
        <p:spPr/>
        <p:txBody>
          <a:bodyPr>
            <a:normAutofit/>
          </a:bodyPr>
          <a:lstStyle/>
          <a:p>
            <a:r>
              <a:rPr lang="en" dirty="0" smtClean="0"/>
              <a:t>It represents a saturated solution of organic and inorganic substances of certain composition and properties. It is created as a product of kidney work (glomerular filtration, tubular reabsorption and tubular excretion), through which water-soluble metabolic products are expelled from the body.</a:t>
            </a:r>
          </a:p>
          <a:p>
            <a:r>
              <a:rPr lang="en" dirty="0" smtClean="0"/>
              <a:t>A healthy person </a:t>
            </a:r>
            <a:r>
              <a:rPr lang="en" b="1" dirty="0" smtClean="0"/>
              <a:t>excretes 1-2 liters of urine per day </a:t>
            </a:r>
            <a:r>
              <a:rPr lang="en" dirty="0" smtClean="0"/>
              <a:t>. Urine accumulates in the bladder and when it reaches a certain level, the urge to urinate occurs</a:t>
            </a:r>
          </a:p>
          <a:p>
            <a:r>
              <a:rPr lang="en" dirty="0" smtClean="0"/>
              <a:t>Qualitative and quantitative examination of urine is a useful indicator of health and disease, especially in the detection of renal and metabolic disorders</a:t>
            </a:r>
          </a:p>
          <a:p>
            <a:pPr marL="0" indent="0">
              <a:buNone/>
            </a:pPr>
            <a:endParaRPr lang="sr-Cyrl-RS" dirty="0" smtClean="0"/>
          </a:p>
        </p:txBody>
      </p:sp>
    </p:spTree>
    <p:extLst>
      <p:ext uri="{BB962C8B-B14F-4D97-AF65-F5344CB8AC3E}">
        <p14:creationId xmlns:p14="http://schemas.microsoft.com/office/powerpoint/2010/main" val="822913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Urine</a:t>
            </a:r>
            <a:endParaRPr lang="sr-Latn-RS" b="1" dirty="0"/>
          </a:p>
        </p:txBody>
      </p:sp>
      <p:sp>
        <p:nvSpPr>
          <p:cNvPr id="3" name="Content Placeholder 2"/>
          <p:cNvSpPr>
            <a:spLocks noGrp="1"/>
          </p:cNvSpPr>
          <p:nvPr>
            <p:ph idx="1"/>
          </p:nvPr>
        </p:nvSpPr>
        <p:spPr/>
        <p:txBody>
          <a:bodyPr>
            <a:normAutofit fontScale="92500" lnSpcReduction="20000"/>
          </a:bodyPr>
          <a:lstStyle/>
          <a:p>
            <a:r>
              <a:rPr lang="en" dirty="0" smtClean="0"/>
              <a:t>The urine of healthy people is clear, pale yellow in color, specific gravity 1010 - 1025, pH value 5 - 6, without the presence of blood, ketones, glucose, nitrites, with sediment containing 1 - 2 erythrocytes, 6 - 8 leukocytes and a small number of epithelial cell</a:t>
            </a:r>
          </a:p>
          <a:p>
            <a:r>
              <a:rPr lang="en" dirty="0" smtClean="0"/>
              <a:t>Disorders in the excretion of urine:</a:t>
            </a:r>
          </a:p>
          <a:p>
            <a:pPr lvl="1"/>
            <a:r>
              <a:rPr lang="en" b="1" dirty="0" smtClean="0"/>
              <a:t>Oliguria </a:t>
            </a:r>
            <a:r>
              <a:rPr lang="en" dirty="0" smtClean="0"/>
              <a:t>– urine output less than 500 ml/24 hours</a:t>
            </a:r>
          </a:p>
          <a:p>
            <a:pPr lvl="1"/>
            <a:r>
              <a:rPr lang="en" b="1" dirty="0" smtClean="0"/>
              <a:t>Anuria </a:t>
            </a:r>
            <a:r>
              <a:rPr lang="en" dirty="0" smtClean="0"/>
              <a:t>- urine output less than 100 ml/24 hours</a:t>
            </a:r>
          </a:p>
          <a:p>
            <a:pPr lvl="1"/>
            <a:r>
              <a:rPr lang="en" b="1" dirty="0" smtClean="0"/>
              <a:t>Polyuria </a:t>
            </a:r>
            <a:r>
              <a:rPr lang="en" dirty="0" smtClean="0"/>
              <a:t>– urine output of more than 2000 ml/24 hours</a:t>
            </a:r>
          </a:p>
          <a:p>
            <a:pPr lvl="1"/>
            <a:r>
              <a:rPr lang="en" b="1" dirty="0" smtClean="0"/>
              <a:t>Dysuria </a:t>
            </a:r>
            <a:r>
              <a:rPr lang="en" dirty="0" smtClean="0"/>
              <a:t>– difficult and painful urination</a:t>
            </a:r>
          </a:p>
          <a:p>
            <a:pPr lvl="1"/>
            <a:r>
              <a:rPr lang="en" b="1" dirty="0" smtClean="0"/>
              <a:t>Polakisuria </a:t>
            </a:r>
            <a:r>
              <a:rPr lang="en" dirty="0" smtClean="0"/>
              <a:t>– frequent urination</a:t>
            </a:r>
          </a:p>
          <a:p>
            <a:pPr lvl="1"/>
            <a:r>
              <a:rPr lang="en" b="1" dirty="0" smtClean="0"/>
              <a:t>Nocturia </a:t>
            </a:r>
            <a:r>
              <a:rPr lang="en" dirty="0" smtClean="0"/>
              <a:t>- nocturnal urination</a:t>
            </a:r>
          </a:p>
          <a:p>
            <a:pPr lvl="1"/>
            <a:r>
              <a:rPr lang="en" b="1" dirty="0" smtClean="0"/>
              <a:t>Incontinence </a:t>
            </a:r>
            <a:r>
              <a:rPr lang="en" dirty="0" smtClean="0"/>
              <a:t>- inability to hold urine</a:t>
            </a:r>
          </a:p>
          <a:p>
            <a:pPr lvl="1"/>
            <a:r>
              <a:rPr lang="en" b="1" dirty="0" smtClean="0"/>
              <a:t>Retention of urine </a:t>
            </a:r>
            <a:r>
              <a:rPr lang="en" dirty="0" smtClean="0"/>
              <a:t>- stagnation of urine</a:t>
            </a:r>
          </a:p>
        </p:txBody>
      </p:sp>
    </p:spTree>
    <p:extLst>
      <p:ext uri="{BB962C8B-B14F-4D97-AF65-F5344CB8AC3E}">
        <p14:creationId xmlns:p14="http://schemas.microsoft.com/office/powerpoint/2010/main" val="1887531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urine</a:t>
            </a:r>
            <a:endParaRPr lang="sr-Latn-RS" b="1" dirty="0"/>
          </a:p>
        </p:txBody>
      </p:sp>
      <p:sp>
        <p:nvSpPr>
          <p:cNvPr id="3" name="Content Placeholder 2"/>
          <p:cNvSpPr>
            <a:spLocks noGrp="1"/>
          </p:cNvSpPr>
          <p:nvPr>
            <p:ph idx="1"/>
          </p:nvPr>
        </p:nvSpPr>
        <p:spPr/>
        <p:txBody>
          <a:bodyPr>
            <a:normAutofit/>
          </a:bodyPr>
          <a:lstStyle/>
          <a:p>
            <a:r>
              <a:rPr lang="en" dirty="0" smtClean="0"/>
              <a:t>Sampling - first morning urine, "second stream" technique, after toileting</a:t>
            </a:r>
          </a:p>
          <a:p>
            <a:r>
              <a:rPr lang="en" dirty="0" smtClean="0"/>
              <a:t>Physical properties of urine</a:t>
            </a:r>
          </a:p>
          <a:p>
            <a:pPr lvl="1"/>
            <a:r>
              <a:rPr lang="en" dirty="0" smtClean="0"/>
              <a:t>Appearance - transparency and turbidity (salts, mucus, cellular elements, microorganisms)</a:t>
            </a:r>
          </a:p>
          <a:p>
            <a:pPr lvl="1"/>
            <a:r>
              <a:rPr lang="en" dirty="0" smtClean="0"/>
              <a:t>Color - normally light yellow (urobilin, urobilinogen, urochrome...)</a:t>
            </a:r>
          </a:p>
          <a:p>
            <a:pPr lvl="3"/>
            <a:r>
              <a:rPr lang="en" b="1" dirty="0" smtClean="0"/>
              <a:t>Colorless </a:t>
            </a:r>
            <a:r>
              <a:rPr lang="en" dirty="0" smtClean="0"/>
              <a:t>- diluted urine (fluid intake, diabetes insipidus, diuretics...)</a:t>
            </a:r>
          </a:p>
          <a:p>
            <a:pPr lvl="3"/>
            <a:r>
              <a:rPr lang="en" b="1" dirty="0" smtClean="0"/>
              <a:t>Dark yellow </a:t>
            </a:r>
            <a:r>
              <a:rPr lang="en" dirty="0" smtClean="0"/>
              <a:t>- concentrated</a:t>
            </a:r>
          </a:p>
          <a:p>
            <a:pPr lvl="3"/>
            <a:r>
              <a:rPr lang="en" b="1" dirty="0" smtClean="0"/>
              <a:t>Bright red </a:t>
            </a:r>
            <a:r>
              <a:rPr lang="en" dirty="0" smtClean="0"/>
              <a:t>– presence of blood</a:t>
            </a:r>
          </a:p>
          <a:p>
            <a:pPr lvl="3"/>
            <a:r>
              <a:rPr lang="en" b="1" dirty="0" smtClean="0"/>
              <a:t>Color "meat wash" </a:t>
            </a:r>
            <a:r>
              <a:rPr lang="en" dirty="0" smtClean="0"/>
              <a:t>- acute glomerulonephritis</a:t>
            </a:r>
          </a:p>
          <a:p>
            <a:pPr lvl="3"/>
            <a:r>
              <a:rPr lang="en" b="1" dirty="0" smtClean="0"/>
              <a:t>Color of beer </a:t>
            </a:r>
            <a:r>
              <a:rPr lang="en" dirty="0" smtClean="0"/>
              <a:t>- presence of bilirubin</a:t>
            </a:r>
          </a:p>
        </p:txBody>
      </p:sp>
      <p:pic>
        <p:nvPicPr>
          <p:cNvPr id="11266" name="Picture 2" descr="Резултат слика за ur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090" y="4930923"/>
            <a:ext cx="3001665" cy="1715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181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urine</a:t>
            </a:r>
            <a:endParaRPr lang="sr-Latn-RS" b="1" dirty="0"/>
          </a:p>
        </p:txBody>
      </p:sp>
      <p:sp>
        <p:nvSpPr>
          <p:cNvPr id="3" name="Content Placeholder 2"/>
          <p:cNvSpPr>
            <a:spLocks noGrp="1"/>
          </p:cNvSpPr>
          <p:nvPr>
            <p:ph idx="1"/>
          </p:nvPr>
        </p:nvSpPr>
        <p:spPr/>
        <p:txBody>
          <a:bodyPr>
            <a:normAutofit/>
          </a:bodyPr>
          <a:lstStyle/>
          <a:p>
            <a:pPr lvl="1"/>
            <a:r>
              <a:rPr lang="en" dirty="0" smtClean="0"/>
              <a:t>Odor - depends on food, medication, excretion of chemical substances</a:t>
            </a:r>
          </a:p>
          <a:p>
            <a:pPr lvl="3"/>
            <a:r>
              <a:rPr lang="en" b="1" dirty="0" smtClean="0"/>
              <a:t>Ammonia </a:t>
            </a:r>
            <a:r>
              <a:rPr lang="en" dirty="0" smtClean="0"/>
              <a:t>- infection</a:t>
            </a:r>
          </a:p>
          <a:p>
            <a:pPr lvl="3"/>
            <a:r>
              <a:rPr lang="en" b="1" dirty="0" smtClean="0"/>
              <a:t>The smell of rotten eggs </a:t>
            </a:r>
            <a:r>
              <a:rPr lang="en" dirty="0" smtClean="0"/>
              <a:t>- pus, decay products of bacteria</a:t>
            </a:r>
          </a:p>
          <a:p>
            <a:pPr lvl="3"/>
            <a:r>
              <a:rPr lang="en" b="1" dirty="0" smtClean="0"/>
              <a:t>Sweet smell of fruit </a:t>
            </a:r>
            <a:r>
              <a:rPr lang="en" dirty="0" smtClean="0"/>
              <a:t>- ketonuria</a:t>
            </a:r>
          </a:p>
          <a:p>
            <a:pPr lvl="3"/>
            <a:r>
              <a:rPr lang="en" dirty="0" smtClean="0"/>
              <a:t>The smell depends </a:t>
            </a:r>
            <a:r>
              <a:rPr lang="en" dirty="0"/>
              <a:t>on food, medication, excretion of chemical </a:t>
            </a:r>
            <a:r>
              <a:rPr lang="en" dirty="0" smtClean="0"/>
              <a:t>substances</a:t>
            </a:r>
          </a:p>
          <a:p>
            <a:pPr lvl="1"/>
            <a:r>
              <a:rPr lang="en" dirty="0" smtClean="0"/>
              <a:t>Specific weight of urine - depends on the number and mass of dissolved particles. Normally it is </a:t>
            </a:r>
            <a:r>
              <a:rPr lang="en" b="1" dirty="0" smtClean="0"/>
              <a:t>1010 - 1025</a:t>
            </a:r>
            <a:endParaRPr lang="sr-Cyrl-RS" b="1" dirty="0"/>
          </a:p>
          <a:p>
            <a:pPr marL="1371600" lvl="3" indent="0">
              <a:buNone/>
            </a:pPr>
            <a:endParaRPr lang="sr-Cyrl-RS" dirty="0"/>
          </a:p>
          <a:p>
            <a:pPr marL="1371600" lvl="3" indent="0">
              <a:buNone/>
            </a:pPr>
            <a:endParaRPr lang="sr-Cyrl-RS" dirty="0" smtClean="0"/>
          </a:p>
        </p:txBody>
      </p:sp>
      <p:pic>
        <p:nvPicPr>
          <p:cNvPr id="10242" name="Picture 2" descr="Резултат слика за ur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569" y="4370235"/>
            <a:ext cx="3420423" cy="2282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5864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urine</a:t>
            </a:r>
            <a:endParaRPr lang="sr-Latn-RS" b="1" dirty="0"/>
          </a:p>
        </p:txBody>
      </p:sp>
      <p:sp>
        <p:nvSpPr>
          <p:cNvPr id="3" name="Content Placeholder 2"/>
          <p:cNvSpPr>
            <a:spLocks noGrp="1"/>
          </p:cNvSpPr>
          <p:nvPr>
            <p:ph idx="1"/>
          </p:nvPr>
        </p:nvSpPr>
        <p:spPr/>
        <p:txBody>
          <a:bodyPr>
            <a:normAutofit/>
          </a:bodyPr>
          <a:lstStyle/>
          <a:p>
            <a:r>
              <a:rPr lang="en" dirty="0" smtClean="0"/>
              <a:t>Chemical properties of urine</a:t>
            </a:r>
          </a:p>
          <a:p>
            <a:pPr lvl="1"/>
            <a:r>
              <a:rPr lang="en" b="1" dirty="0" smtClean="0"/>
              <a:t>Nitrites </a:t>
            </a:r>
            <a:r>
              <a:rPr lang="en" dirty="0" smtClean="0"/>
              <a:t>- infection</a:t>
            </a:r>
          </a:p>
          <a:p>
            <a:pPr lvl="1"/>
            <a:r>
              <a:rPr lang="en" b="1" dirty="0" smtClean="0"/>
              <a:t>Urobilinogen </a:t>
            </a:r>
            <a:r>
              <a:rPr lang="en" dirty="0" smtClean="0"/>
              <a:t>- damage to the liver and bile ducts</a:t>
            </a:r>
          </a:p>
          <a:p>
            <a:pPr lvl="1"/>
            <a:r>
              <a:rPr lang="en" b="1" dirty="0" smtClean="0"/>
              <a:t>Proteins </a:t>
            </a:r>
            <a:r>
              <a:rPr lang="en" dirty="0" smtClean="0"/>
              <a:t>- damage to the kidney's glomerular membrane</a:t>
            </a:r>
          </a:p>
          <a:p>
            <a:pPr lvl="1"/>
            <a:r>
              <a:rPr lang="en" b="1" dirty="0" smtClean="0"/>
              <a:t>Blood </a:t>
            </a:r>
            <a:r>
              <a:rPr lang="en" dirty="0" smtClean="0"/>
              <a:t>- pathological presence</a:t>
            </a:r>
          </a:p>
          <a:p>
            <a:pPr lvl="1"/>
            <a:r>
              <a:rPr lang="en" b="1" dirty="0" smtClean="0"/>
              <a:t>Ketones </a:t>
            </a:r>
            <a:r>
              <a:rPr lang="en" dirty="0" smtClean="0"/>
              <a:t>- diabetes</a:t>
            </a:r>
          </a:p>
          <a:p>
            <a:pPr lvl="1"/>
            <a:r>
              <a:rPr lang="en" b="1" dirty="0" smtClean="0"/>
              <a:t>Bilirubin </a:t>
            </a:r>
            <a:r>
              <a:rPr lang="en" dirty="0" smtClean="0"/>
              <a:t>– disease of the liver or bile</a:t>
            </a:r>
          </a:p>
          <a:p>
            <a:pPr lvl="1"/>
            <a:r>
              <a:rPr lang="en" b="1" dirty="0" smtClean="0"/>
              <a:t>Glucose </a:t>
            </a:r>
            <a:r>
              <a:rPr lang="en" dirty="0" smtClean="0"/>
              <a:t>- diabetes mellitus</a:t>
            </a:r>
          </a:p>
        </p:txBody>
      </p:sp>
    </p:spTree>
    <p:extLst>
      <p:ext uri="{BB962C8B-B14F-4D97-AF65-F5344CB8AC3E}">
        <p14:creationId xmlns:p14="http://schemas.microsoft.com/office/powerpoint/2010/main" val="2638792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urine</a:t>
            </a:r>
            <a:endParaRPr lang="sr-Latn-RS" b="1" dirty="0"/>
          </a:p>
        </p:txBody>
      </p:sp>
      <p:sp>
        <p:nvSpPr>
          <p:cNvPr id="3" name="Content Placeholder 2"/>
          <p:cNvSpPr>
            <a:spLocks noGrp="1"/>
          </p:cNvSpPr>
          <p:nvPr>
            <p:ph idx="1"/>
          </p:nvPr>
        </p:nvSpPr>
        <p:spPr/>
        <p:txBody>
          <a:bodyPr>
            <a:normAutofit/>
          </a:bodyPr>
          <a:lstStyle/>
          <a:p>
            <a:r>
              <a:rPr lang="en" dirty="0" smtClean="0"/>
              <a:t>Urine sediment - sediment that forms in urine after standing or obtained by centrifugation</a:t>
            </a:r>
          </a:p>
          <a:p>
            <a:pPr lvl="1"/>
            <a:r>
              <a:rPr lang="en" b="1" dirty="0" smtClean="0"/>
              <a:t>Squamous cells </a:t>
            </a:r>
            <a:r>
              <a:rPr lang="en" dirty="0" smtClean="0"/>
              <a:t>- normal up to 5, increased numbers indicate increased desquamation in urinary tract infection/inflammation</a:t>
            </a:r>
          </a:p>
          <a:p>
            <a:pPr lvl="1"/>
            <a:r>
              <a:rPr lang="en" b="1" dirty="0" smtClean="0"/>
              <a:t>Erythrocytes </a:t>
            </a:r>
            <a:r>
              <a:rPr lang="en" dirty="0" smtClean="0"/>
              <a:t>- normal up to 3, an increased number indicates hematuria</a:t>
            </a:r>
          </a:p>
          <a:p>
            <a:pPr lvl="1"/>
            <a:r>
              <a:rPr lang="en" b="1" dirty="0" smtClean="0"/>
              <a:t>Leukocytes </a:t>
            </a:r>
            <a:r>
              <a:rPr lang="en" dirty="0" smtClean="0"/>
              <a:t>- normal up to 10, increased number - leukocyturia, more than 100 - pyuria</a:t>
            </a:r>
          </a:p>
          <a:p>
            <a:pPr lvl="1"/>
            <a:r>
              <a:rPr lang="en" b="1" dirty="0" smtClean="0"/>
              <a:t>Cylinders </a:t>
            </a:r>
            <a:r>
              <a:rPr lang="en" dirty="0" smtClean="0"/>
              <a:t>- normally negative, their presence indicates kidney disease</a:t>
            </a:r>
          </a:p>
          <a:p>
            <a:pPr lvl="1"/>
            <a:r>
              <a:rPr lang="en" b="1" dirty="0" smtClean="0"/>
              <a:t>Crystals </a:t>
            </a:r>
            <a:r>
              <a:rPr lang="en" dirty="0" smtClean="0"/>
              <a:t>- normally small amounts of calcium oxalate crystals</a:t>
            </a:r>
          </a:p>
          <a:p>
            <a:pPr marL="0" indent="0">
              <a:buNone/>
            </a:pPr>
            <a:endParaRPr lang="sr-Cyrl-RS" dirty="0" smtClean="0"/>
          </a:p>
        </p:txBody>
      </p:sp>
      <p:pic>
        <p:nvPicPr>
          <p:cNvPr id="12290"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198" y="5338985"/>
            <a:ext cx="3011740" cy="143416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7259" y="5338985"/>
            <a:ext cx="1691827" cy="1449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97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urine</a:t>
            </a:r>
            <a:endParaRPr lang="sr-Latn-RS" b="1" dirty="0"/>
          </a:p>
        </p:txBody>
      </p:sp>
      <p:sp>
        <p:nvSpPr>
          <p:cNvPr id="3" name="Content Placeholder 2"/>
          <p:cNvSpPr>
            <a:spLocks noGrp="1"/>
          </p:cNvSpPr>
          <p:nvPr>
            <p:ph idx="1"/>
          </p:nvPr>
        </p:nvSpPr>
        <p:spPr/>
        <p:txBody>
          <a:bodyPr>
            <a:normAutofit/>
          </a:bodyPr>
          <a:lstStyle/>
          <a:p>
            <a:r>
              <a:rPr lang="en" dirty="0" smtClean="0"/>
              <a:t>Microbiological and cytological examination of urine</a:t>
            </a:r>
          </a:p>
          <a:p>
            <a:pPr lvl="1"/>
            <a:r>
              <a:rPr lang="en" dirty="0"/>
              <a:t>Sampling - first morning urine, "second stream" technique, after toileting</a:t>
            </a:r>
          </a:p>
          <a:p>
            <a:pPr lvl="1"/>
            <a:r>
              <a:rPr lang="en" b="1" dirty="0" smtClean="0"/>
              <a:t>Deliver to the laboratory as soon as possible </a:t>
            </a:r>
            <a:r>
              <a:rPr lang="en" dirty="0" smtClean="0"/>
              <a:t>, the sample must not remain at room temperature for more than 2 hours</a:t>
            </a:r>
          </a:p>
          <a:p>
            <a:pPr lvl="1"/>
            <a:r>
              <a:rPr lang="en" b="1" dirty="0" smtClean="0"/>
              <a:t>Urine culture </a:t>
            </a:r>
            <a:r>
              <a:rPr lang="en" dirty="0" smtClean="0"/>
              <a:t>- sowing of urine on nutritious bacteriological media with the aim of detecting and identifying bacteria, the cause of urinary tract infections</a:t>
            </a:r>
          </a:p>
          <a:p>
            <a:pPr lvl="1"/>
            <a:r>
              <a:rPr lang="en" dirty="0" smtClean="0"/>
              <a:t>Based on the antibiogram, it is possible to determine a targeted therapy that leads to the eradication of the causative agent of the infection</a:t>
            </a:r>
          </a:p>
          <a:p>
            <a:pPr lvl="1"/>
            <a:r>
              <a:rPr lang="en" dirty="0" smtClean="0"/>
              <a:t>Cytological examination includes urine sediment analysis in patients with suspected neoplastic, malignant and benign lesions</a:t>
            </a:r>
          </a:p>
          <a:p>
            <a:pPr lvl="1"/>
            <a:endParaRPr lang="sr-Cyrl-RS" dirty="0" smtClean="0"/>
          </a:p>
        </p:txBody>
      </p:sp>
      <p:pic>
        <p:nvPicPr>
          <p:cNvPr id="13314" name="Picture 2" descr="Резултат слика за urinecul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331" y="2465652"/>
            <a:ext cx="2075678" cy="1556759"/>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Резултат слика за urinecul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331" y="4690930"/>
            <a:ext cx="2086123" cy="1564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067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24-hour urine collection</a:t>
            </a:r>
            <a:endParaRPr lang="sr-Latn-RS" b="1" dirty="0"/>
          </a:p>
        </p:txBody>
      </p:sp>
      <p:sp>
        <p:nvSpPr>
          <p:cNvPr id="3" name="Content Placeholder 2"/>
          <p:cNvSpPr>
            <a:spLocks noGrp="1"/>
          </p:cNvSpPr>
          <p:nvPr>
            <p:ph idx="1"/>
          </p:nvPr>
        </p:nvSpPr>
        <p:spPr/>
        <p:txBody>
          <a:bodyPr>
            <a:normAutofit/>
          </a:bodyPr>
          <a:lstStyle/>
          <a:p>
            <a:r>
              <a:rPr lang="en" dirty="0" smtClean="0"/>
              <a:t>The method used to determine kidney function</a:t>
            </a:r>
          </a:p>
          <a:p>
            <a:r>
              <a:rPr lang="en" dirty="0" smtClean="0"/>
              <a:t>It is carried out starting from the morning until the morning of the next day</a:t>
            </a:r>
          </a:p>
          <a:p>
            <a:r>
              <a:rPr lang="en" dirty="0" smtClean="0"/>
              <a:t>It is used for the quantitative determination of various ingredients - after determining the concentration of the tested substance, the daily excretion of that substance is calculated by multiplying the obtained concentration by the volume of 24-hour urine</a:t>
            </a:r>
          </a:p>
        </p:txBody>
      </p:sp>
    </p:spTree>
    <p:extLst>
      <p:ext uri="{BB962C8B-B14F-4D97-AF65-F5344CB8AC3E}">
        <p14:creationId xmlns:p14="http://schemas.microsoft.com/office/powerpoint/2010/main" val="2261151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Stool </a:t>
            </a:r>
            <a:r>
              <a:rPr lang="en" b="1" dirty="0" smtClean="0"/>
              <a:t>(lat</a:t>
            </a:r>
            <a:r>
              <a:rPr lang="en" b="1" dirty="0" smtClean="0"/>
              <a:t>. </a:t>
            </a:r>
            <a:r>
              <a:rPr lang="en" b="1" i="1" dirty="0" smtClean="0"/>
              <a:t>feces</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End product of food digestion in the gastrointestinal tract</a:t>
            </a:r>
          </a:p>
          <a:p>
            <a:r>
              <a:rPr lang="en" dirty="0" smtClean="0"/>
              <a:t>It usually contains 75% water and 25% solids</a:t>
            </a:r>
          </a:p>
          <a:p>
            <a:r>
              <a:rPr lang="en" dirty="0" smtClean="0"/>
              <a:t>Registering the number and appearance of stools - constipation, diarrhea</a:t>
            </a:r>
          </a:p>
          <a:p>
            <a:pPr lvl="1"/>
            <a:r>
              <a:rPr lang="en" b="1" dirty="0" smtClean="0"/>
              <a:t>Melena </a:t>
            </a:r>
            <a:r>
              <a:rPr lang="en" dirty="0" smtClean="0"/>
              <a:t>– passing blood in the form of black, sticky, tar-like stools. It most often occurs as a result of bleeding from the upper parts of the digestive tract, the passage of blood through the stomach and intestines</a:t>
            </a:r>
          </a:p>
          <a:p>
            <a:pPr lvl="1"/>
            <a:r>
              <a:rPr lang="en" dirty="0" smtClean="0"/>
              <a:t>Tests for occult bleeding - </a:t>
            </a:r>
            <a:r>
              <a:rPr lang="en" b="1" dirty="0" smtClean="0"/>
              <a:t>Adler-Weber</a:t>
            </a:r>
            <a:r>
              <a:rPr lang="en" dirty="0" smtClean="0"/>
              <a:t> and </a:t>
            </a:r>
            <a:r>
              <a:rPr lang="en" b="1" dirty="0" smtClean="0"/>
              <a:t>Hemocult test</a:t>
            </a:r>
            <a:endParaRPr lang="sr-Latn-RS" b="1" dirty="0" smtClean="0"/>
          </a:p>
          <a:p>
            <a:pPr lvl="1"/>
            <a:r>
              <a:rPr lang="en" dirty="0" smtClean="0"/>
              <a:t>The appearance of red blood in the stool - hemorrhoids, colon cancer...</a:t>
            </a:r>
            <a:endParaRPr lang="sr-Cyrl-RS" dirty="0"/>
          </a:p>
          <a:p>
            <a:pPr lvl="1"/>
            <a:r>
              <a:rPr lang="en" b="1" dirty="0" smtClean="0"/>
              <a:t>Coproculture </a:t>
            </a:r>
            <a:r>
              <a:rPr lang="en" dirty="0" smtClean="0"/>
              <a:t>- microbiological examination of stool with the aim of identifying pathogenic bacteria that may be the cause of frequent stools</a:t>
            </a:r>
          </a:p>
        </p:txBody>
      </p:sp>
    </p:spTree>
    <p:extLst>
      <p:ext uri="{BB962C8B-B14F-4D97-AF65-F5344CB8AC3E}">
        <p14:creationId xmlns:p14="http://schemas.microsoft.com/office/powerpoint/2010/main" val="4063785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Stool ( lat. </a:t>
            </a:r>
            <a:r>
              <a:rPr lang="en" b="1" i="1" dirty="0" smtClean="0"/>
              <a:t>feces </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b="1" dirty="0" smtClean="0"/>
              <a:t>Coproculture </a:t>
            </a:r>
            <a:r>
              <a:rPr lang="en" dirty="0" smtClean="0"/>
              <a:t>- sampling</a:t>
            </a:r>
          </a:p>
          <a:p>
            <a:pPr lvl="1"/>
            <a:r>
              <a:rPr lang="en" dirty="0" smtClean="0"/>
              <a:t>Feces are taken immediately after defecation in a sterile or well-washed container, without traces of disinfectant</a:t>
            </a:r>
          </a:p>
          <a:p>
            <a:pPr lvl="1"/>
            <a:r>
              <a:rPr lang="en" dirty="0" smtClean="0"/>
              <a:t>1-2 grams of feces are taken with a special plastic spoon attached to the lid of the container</a:t>
            </a:r>
          </a:p>
          <a:p>
            <a:pPr lvl="1"/>
            <a:r>
              <a:rPr lang="en" dirty="0" smtClean="0"/>
              <a:t>After closing the container, send the sample to the laboratory as soon as possible</a:t>
            </a:r>
          </a:p>
          <a:p>
            <a:pPr lvl="1"/>
            <a:r>
              <a:rPr lang="en" dirty="0" smtClean="0"/>
              <a:t>Standing stool leads to a drop in pH value and an increase in acidity, which leads to the deterioration of many pathogenic intestinal bacteria, which can affect the validity of the coproculture</a:t>
            </a:r>
          </a:p>
        </p:txBody>
      </p:sp>
      <p:pic>
        <p:nvPicPr>
          <p:cNvPr id="14338" name="Picture 2" descr="Резултат слика за stoolcul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191" y="4918010"/>
            <a:ext cx="2994365" cy="1916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767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sputum </a:t>
            </a:r>
            <a:r>
              <a:rPr lang="en" b="1" dirty="0" smtClean="0"/>
              <a:t>(lat</a:t>
            </a:r>
            <a:r>
              <a:rPr lang="en" b="1" dirty="0" smtClean="0"/>
              <a:t>. </a:t>
            </a:r>
            <a:r>
              <a:rPr lang="en" b="1" i="1" dirty="0" smtClean="0"/>
              <a:t>sputum</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It represents the end product of the work of epithelial cells of the respiratory tract and consists of mucus and other substances that are created in the bronchi and lungs and can be coughed up, swallowed or spat out.</a:t>
            </a:r>
          </a:p>
          <a:p>
            <a:pPr marL="0" indent="0">
              <a:buNone/>
            </a:pPr>
            <a:endParaRPr lang="sr-Cyrl-RS" dirty="0" smtClean="0"/>
          </a:p>
          <a:p>
            <a:r>
              <a:rPr lang="en" dirty="0" smtClean="0"/>
              <a:t>The sputum of a healthy person consists of mucus, dust particles brought in by breathing, epithelial cells and a small number of leukocytes</a:t>
            </a:r>
          </a:p>
          <a:p>
            <a:endParaRPr lang="sr-Cyrl-RS" dirty="0"/>
          </a:p>
          <a:p>
            <a:r>
              <a:rPr lang="en" dirty="0" smtClean="0"/>
              <a:t>In 24 hours, healthy people secrete about 100 ml of mucus</a:t>
            </a:r>
          </a:p>
          <a:p>
            <a:pPr marL="0" indent="0">
              <a:buNone/>
            </a:pPr>
            <a:endParaRPr lang="sr-Cyrl-RS" dirty="0" smtClean="0"/>
          </a:p>
        </p:txBody>
      </p:sp>
      <p:pic>
        <p:nvPicPr>
          <p:cNvPr id="1026" name="Picture 2" descr="Резултат слика за sput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623" y="5198716"/>
            <a:ext cx="2280018" cy="14250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Резултат слика за sput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7259" y="5187912"/>
            <a:ext cx="1928827" cy="1446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232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Vomiting </a:t>
            </a:r>
            <a:r>
              <a:rPr lang="en" b="1" dirty="0" smtClean="0"/>
              <a:t>(lat</a:t>
            </a:r>
            <a:r>
              <a:rPr lang="en" b="1" dirty="0" smtClean="0"/>
              <a:t>. </a:t>
            </a:r>
            <a:r>
              <a:rPr lang="en" b="1" i="1" dirty="0" smtClean="0"/>
              <a:t>vomitus</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A reflex act by which the contents of the stomach or the initial part of the small intestine are returned through the mouth and thrown out</a:t>
            </a:r>
          </a:p>
          <a:p>
            <a:r>
              <a:rPr lang="en" dirty="0" smtClean="0"/>
              <a:t>Causes: irritation of the pharynx and soft palate, increased pressure in the stomach, drugs, chemicals, motion sickness...</a:t>
            </a:r>
          </a:p>
          <a:p>
            <a:r>
              <a:rPr lang="en" dirty="0" smtClean="0"/>
              <a:t>It is not a disease but a sign (symptom) of some disease or condition</a:t>
            </a:r>
          </a:p>
          <a:p>
            <a:r>
              <a:rPr lang="en" dirty="0" smtClean="0"/>
              <a:t>Content in the form of coffee grounds - bleeding in the digestive tract, primarily in the stomach</a:t>
            </a:r>
          </a:p>
          <a:p>
            <a:r>
              <a:rPr lang="en" dirty="0" smtClean="0"/>
              <a:t>The presence of fecal matter in the regurgitated contents ( </a:t>
            </a:r>
            <a:r>
              <a:rPr lang="en" b="1" dirty="0" smtClean="0"/>
              <a:t>miserere </a:t>
            </a:r>
            <a:r>
              <a:rPr lang="en" dirty="0" smtClean="0"/>
              <a:t>) - a sign of serious diseases - ileus, intestinal injury, malignant diseases...</a:t>
            </a:r>
          </a:p>
        </p:txBody>
      </p:sp>
    </p:spTree>
    <p:extLst>
      <p:ext uri="{BB962C8B-B14F-4D97-AF65-F5344CB8AC3E}">
        <p14:creationId xmlns:p14="http://schemas.microsoft.com/office/powerpoint/2010/main" val="14335136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Record</a:t>
            </a:r>
            <a:endParaRPr lang="sr-Latn-RS" b="1" dirty="0"/>
          </a:p>
        </p:txBody>
      </p:sp>
      <p:sp>
        <p:nvSpPr>
          <p:cNvPr id="3" name="Content Placeholder 2"/>
          <p:cNvSpPr>
            <a:spLocks noGrp="1"/>
          </p:cNvSpPr>
          <p:nvPr>
            <p:ph idx="1"/>
          </p:nvPr>
        </p:nvSpPr>
        <p:spPr/>
        <p:txBody>
          <a:bodyPr>
            <a:normAutofit/>
          </a:bodyPr>
          <a:lstStyle/>
          <a:p>
            <a:r>
              <a:rPr lang="en" dirty="0" smtClean="0"/>
              <a:t>Body secretions must be recorded daily and entered in the patient's temperature chart</a:t>
            </a:r>
          </a:p>
        </p:txBody>
      </p:sp>
      <p:pic>
        <p:nvPicPr>
          <p:cNvPr id="15362" name="Picture 2" descr="Резултат слика за no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3110" y="2904503"/>
            <a:ext cx="3553650" cy="355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112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sputum </a:t>
            </a:r>
            <a:r>
              <a:rPr lang="en" b="1" dirty="0" smtClean="0"/>
              <a:t>(lat</a:t>
            </a:r>
            <a:r>
              <a:rPr lang="en" b="1" dirty="0" smtClean="0"/>
              <a:t>. </a:t>
            </a:r>
            <a:r>
              <a:rPr lang="en" b="1" i="1" dirty="0" smtClean="0"/>
              <a:t>sputum</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The constant movements of the cilia of the epithelial cells propel the mucus towards the pharynx, where it collects, mixes with saliva and is usually swallowed.</a:t>
            </a:r>
          </a:p>
          <a:p>
            <a:r>
              <a:rPr lang="en" dirty="0" smtClean="0"/>
              <a:t>Larger amounts of accumulated mucus cause coughing, which allows the mucus to be expelled from the airways into the external environment as sputum.</a:t>
            </a:r>
          </a:p>
          <a:p>
            <a:r>
              <a:rPr lang="en" dirty="0" smtClean="0"/>
              <a:t>Increased mucus production is caused by various factors: tobacco smoke, dust, gases and vapors, smoke, cold air, </a:t>
            </a:r>
            <a:r>
              <a:rPr lang="sr-Latn-RS" dirty="0" smtClean="0"/>
              <a:t>inflammatory</a:t>
            </a:r>
            <a:r>
              <a:rPr lang="en" dirty="0" smtClean="0"/>
              <a:t> </a:t>
            </a:r>
            <a:r>
              <a:rPr lang="en" dirty="0" smtClean="0"/>
              <a:t>processes...</a:t>
            </a:r>
            <a:endParaRPr lang="sr-Latn-RS" dirty="0"/>
          </a:p>
        </p:txBody>
      </p:sp>
      <p:pic>
        <p:nvPicPr>
          <p:cNvPr id="3074" name="Picture 2"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3480" y="4580696"/>
            <a:ext cx="2303417" cy="2191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907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Cough </a:t>
            </a:r>
            <a:r>
              <a:rPr lang="en" b="1" dirty="0" smtClean="0"/>
              <a:t>(lat</a:t>
            </a:r>
            <a:r>
              <a:rPr lang="en" b="1" dirty="0" smtClean="0"/>
              <a:t>. </a:t>
            </a:r>
            <a:r>
              <a:rPr lang="en" b="1" i="1" dirty="0" smtClean="0"/>
              <a:t>tussis</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It represents a reflex defense mechanism that occurs due to the presence of foreign content and mucus in the respiratory tract or as a result of irritation of the tussive zones in the larynx, trachea, bronchi, bronchioles and pleura.</a:t>
            </a:r>
          </a:p>
          <a:p>
            <a:r>
              <a:rPr lang="en" dirty="0" smtClean="0"/>
              <a:t>The cough center is located in the medulla oblongata. The act of coughing </a:t>
            </a:r>
            <a:r>
              <a:rPr lang="sr-Latn-RS" dirty="0" smtClean="0"/>
              <a:t>passes</a:t>
            </a:r>
            <a:r>
              <a:rPr lang="en" dirty="0" smtClean="0"/>
              <a:t> </a:t>
            </a:r>
            <a:r>
              <a:rPr lang="en" dirty="0" smtClean="0"/>
              <a:t>through 3 stages:</a:t>
            </a:r>
          </a:p>
          <a:p>
            <a:pPr lvl="1"/>
            <a:r>
              <a:rPr lang="en" dirty="0" smtClean="0"/>
              <a:t>First stage: </a:t>
            </a:r>
            <a:r>
              <a:rPr lang="en" b="1" dirty="0" smtClean="0"/>
              <a:t>deep inspiration</a:t>
            </a:r>
          </a:p>
          <a:p>
            <a:pPr lvl="1"/>
            <a:r>
              <a:rPr lang="en" dirty="0" smtClean="0"/>
              <a:t>Second stage: </a:t>
            </a:r>
            <a:r>
              <a:rPr lang="en" b="1" dirty="0" smtClean="0"/>
              <a:t>closure of the epiglottis</a:t>
            </a:r>
          </a:p>
          <a:p>
            <a:pPr lvl="1"/>
            <a:r>
              <a:rPr lang="en" dirty="0" smtClean="0"/>
              <a:t>Third stage: </a:t>
            </a:r>
            <a:r>
              <a:rPr lang="en" b="1" dirty="0" smtClean="0"/>
              <a:t>contraction of respiratory muscles and forced expiration</a:t>
            </a:r>
            <a:endParaRPr lang="sr-Latn-RS" b="1" dirty="0"/>
          </a:p>
        </p:txBody>
      </p:sp>
      <p:sp>
        <p:nvSpPr>
          <p:cNvPr id="4" name="AutoShape 2" descr="Резултат слика за sputu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r-Latn-RS"/>
          </a:p>
        </p:txBody>
      </p:sp>
    </p:spTree>
    <p:extLst>
      <p:ext uri="{BB962C8B-B14F-4D97-AF65-F5344CB8AC3E}">
        <p14:creationId xmlns:p14="http://schemas.microsoft.com/office/powerpoint/2010/main" val="1455384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Cough </a:t>
            </a:r>
            <a:r>
              <a:rPr lang="en" b="1" dirty="0" smtClean="0"/>
              <a:t>(lat</a:t>
            </a:r>
            <a:r>
              <a:rPr lang="en" b="1" dirty="0" smtClean="0"/>
              <a:t>. </a:t>
            </a:r>
            <a:r>
              <a:rPr lang="en" b="1" i="1" dirty="0" smtClean="0"/>
              <a:t>tussis</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According to </a:t>
            </a:r>
            <a:r>
              <a:rPr lang="en" b="1" dirty="0" smtClean="0"/>
              <a:t>the </a:t>
            </a:r>
            <a:r>
              <a:rPr lang="en" b="1" dirty="0" smtClean="0"/>
              <a:t>duration</a:t>
            </a:r>
            <a:r>
              <a:rPr lang="en" dirty="0" smtClean="0"/>
              <a:t>, </a:t>
            </a:r>
            <a:r>
              <a:rPr lang="en" dirty="0" smtClean="0"/>
              <a:t>the cough can be:</a:t>
            </a:r>
          </a:p>
          <a:p>
            <a:pPr lvl="1"/>
            <a:r>
              <a:rPr lang="en" b="1" dirty="0" smtClean="0"/>
              <a:t>Acute </a:t>
            </a:r>
            <a:r>
              <a:rPr lang="en" dirty="0" smtClean="0"/>
              <a:t>- lasts 2 weeks or less, most often occurs as a result of upper respiratory infections or inhalation of harmful agents</a:t>
            </a:r>
          </a:p>
          <a:p>
            <a:pPr lvl="1"/>
            <a:r>
              <a:rPr lang="en" b="1" dirty="0" smtClean="0"/>
              <a:t>Chronic </a:t>
            </a:r>
            <a:r>
              <a:rPr lang="en" dirty="0" smtClean="0"/>
              <a:t>– lasts longer than 3 weeks, is caused by chronic diseases and conditions</a:t>
            </a:r>
            <a:endParaRPr lang="sr-Cyrl-RS" dirty="0"/>
          </a:p>
          <a:p>
            <a:r>
              <a:rPr lang="en" dirty="0"/>
              <a:t>According to </a:t>
            </a:r>
            <a:r>
              <a:rPr lang="en" b="1" dirty="0" smtClean="0"/>
              <a:t>sputum </a:t>
            </a:r>
            <a:r>
              <a:rPr lang="en" b="1" dirty="0" smtClean="0"/>
              <a:t>production</a:t>
            </a:r>
            <a:r>
              <a:rPr lang="en" dirty="0" smtClean="0"/>
              <a:t>, </a:t>
            </a:r>
            <a:r>
              <a:rPr lang="en" dirty="0"/>
              <a:t>cough can be </a:t>
            </a:r>
            <a:r>
              <a:rPr lang="en" dirty="0" smtClean="0"/>
              <a:t>:</a:t>
            </a:r>
          </a:p>
          <a:p>
            <a:pPr lvl="1"/>
            <a:r>
              <a:rPr lang="en" b="1" dirty="0" smtClean="0"/>
              <a:t>Dry (unproductive) </a:t>
            </a:r>
            <a:r>
              <a:rPr lang="en" dirty="0" smtClean="0"/>
              <a:t>- in case of viral infections, bronchospasm - airway obstruction, allergies, exposure to irritants...</a:t>
            </a:r>
          </a:p>
          <a:p>
            <a:pPr lvl="1"/>
            <a:r>
              <a:rPr lang="en" b="1" dirty="0" smtClean="0"/>
              <a:t>Moist (productive) </a:t>
            </a:r>
            <a:r>
              <a:rPr lang="en" dirty="0" smtClean="0"/>
              <a:t>- in chronic lung diseases, smoking, </a:t>
            </a:r>
            <a:r>
              <a:rPr lang="en" dirty="0" smtClean="0"/>
              <a:t>ba</a:t>
            </a:r>
            <a:r>
              <a:rPr lang="sr-Latn-RS" dirty="0" smtClean="0"/>
              <a:t>c</a:t>
            </a:r>
            <a:r>
              <a:rPr lang="en" dirty="0" smtClean="0"/>
              <a:t>ter</a:t>
            </a:r>
            <a:r>
              <a:rPr lang="sr-Latn-RS" dirty="0" smtClean="0"/>
              <a:t>ial</a:t>
            </a:r>
            <a:r>
              <a:rPr lang="en" dirty="0" smtClean="0"/>
              <a:t> </a:t>
            </a:r>
            <a:r>
              <a:rPr lang="en" dirty="0" smtClean="0"/>
              <a:t>infections...</a:t>
            </a:r>
            <a:endParaRPr lang="sr-Cyrl-RS" dirty="0"/>
          </a:p>
          <a:p>
            <a:pPr marL="457200" lvl="1" indent="0">
              <a:buNone/>
            </a:pPr>
            <a:endParaRPr lang="sr-Cyrl-RS" dirty="0" smtClean="0"/>
          </a:p>
        </p:txBody>
      </p:sp>
      <p:pic>
        <p:nvPicPr>
          <p:cNvPr id="4098" name="Picture 2" descr="Резултат слика за coug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1573" y="5121790"/>
            <a:ext cx="3086595" cy="1736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224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Examination of </a:t>
            </a:r>
            <a:r>
              <a:rPr lang="en" b="1" dirty="0" smtClean="0"/>
              <a:t>sputum</a:t>
            </a:r>
            <a:endParaRPr lang="sr-Latn-RS" b="1" dirty="0"/>
          </a:p>
        </p:txBody>
      </p:sp>
      <p:sp>
        <p:nvSpPr>
          <p:cNvPr id="3" name="Content Placeholder 2"/>
          <p:cNvSpPr>
            <a:spLocks noGrp="1"/>
          </p:cNvSpPr>
          <p:nvPr>
            <p:ph idx="1"/>
          </p:nvPr>
        </p:nvSpPr>
        <p:spPr/>
        <p:txBody>
          <a:bodyPr>
            <a:normAutofit/>
          </a:bodyPr>
          <a:lstStyle/>
          <a:p>
            <a:r>
              <a:rPr lang="en" dirty="0" smtClean="0"/>
              <a:t>The composition and amount of sputum changes in people with various diseases of the respiratory organs, so sputum is an important diagnostic material.</a:t>
            </a:r>
          </a:p>
          <a:p>
            <a:r>
              <a:rPr lang="en" dirty="0" smtClean="0"/>
              <a:t>Sputum is taken from the patient </a:t>
            </a:r>
            <a:r>
              <a:rPr lang="en" b="1" dirty="0" smtClean="0"/>
              <a:t>in the morning, after waking up </a:t>
            </a:r>
            <a:r>
              <a:rPr lang="en" dirty="0" smtClean="0"/>
              <a:t>, because then it is the most abundant</a:t>
            </a:r>
          </a:p>
          <a:p>
            <a:r>
              <a:rPr lang="en" dirty="0" smtClean="0"/>
              <a:t>Before sampling the sputum, it is necessary to rinse the oral cavity with water or saline to eliminate secondary contamination.</a:t>
            </a:r>
          </a:p>
          <a:p>
            <a:r>
              <a:rPr lang="en" dirty="0" smtClean="0"/>
              <a:t>Methods of taking sputum are:</a:t>
            </a:r>
          </a:p>
          <a:p>
            <a:pPr lvl="1"/>
            <a:r>
              <a:rPr lang="en" b="1" dirty="0" smtClean="0"/>
              <a:t>Expectoration </a:t>
            </a:r>
            <a:r>
              <a:rPr lang="en" dirty="0" smtClean="0"/>
              <a:t>- expectoration</a:t>
            </a:r>
          </a:p>
          <a:p>
            <a:pPr lvl="1"/>
            <a:r>
              <a:rPr lang="en" b="1" dirty="0" smtClean="0"/>
              <a:t>Sampling of tracheal aspirate </a:t>
            </a:r>
            <a:r>
              <a:rPr lang="en" dirty="0" smtClean="0"/>
              <a:t>- by tracheal aspiration or bronchoscopy</a:t>
            </a:r>
          </a:p>
        </p:txBody>
      </p:sp>
      <p:pic>
        <p:nvPicPr>
          <p:cNvPr id="7170" name="Picture 2" descr="Резултат слика за sputum col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528" y="4890921"/>
            <a:ext cx="2321997" cy="1857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21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Examination of </a:t>
            </a:r>
            <a:r>
              <a:rPr lang="en" b="1" dirty="0" smtClean="0"/>
              <a:t>sputum</a:t>
            </a:r>
            <a:endParaRPr lang="sr-Latn-RS" b="1" dirty="0"/>
          </a:p>
        </p:txBody>
      </p:sp>
      <p:sp>
        <p:nvSpPr>
          <p:cNvPr id="3" name="Content Placeholder 2"/>
          <p:cNvSpPr>
            <a:spLocks noGrp="1"/>
          </p:cNvSpPr>
          <p:nvPr>
            <p:ph idx="1"/>
          </p:nvPr>
        </p:nvSpPr>
        <p:spPr/>
        <p:txBody>
          <a:bodyPr>
            <a:normAutofit/>
          </a:bodyPr>
          <a:lstStyle/>
          <a:p>
            <a:r>
              <a:rPr lang="en" dirty="0" smtClean="0"/>
              <a:t>Sputum is collected in a dedicated, sterile, glass or plastic container with a lid</a:t>
            </a:r>
          </a:p>
          <a:p>
            <a:r>
              <a:rPr lang="en" b="1" dirty="0" smtClean="0"/>
              <a:t>2-5 </a:t>
            </a:r>
            <a:r>
              <a:rPr lang="en" b="1" dirty="0" smtClean="0"/>
              <a:t>ml of sputum </a:t>
            </a:r>
            <a:r>
              <a:rPr lang="en" dirty="0" smtClean="0"/>
              <a:t>is sufficient</a:t>
            </a:r>
          </a:p>
        </p:txBody>
      </p:sp>
      <p:pic>
        <p:nvPicPr>
          <p:cNvPr id="5122" name="Picture 2" descr="Резултат слика за sputum col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9904" y="4022411"/>
            <a:ext cx="4194481" cy="235939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Резултат слика за sputum coll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4303" y="3889087"/>
            <a:ext cx="3454728" cy="2492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579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sputum</a:t>
            </a:r>
            <a:endParaRPr lang="sr-Latn-RS" b="1" dirty="0"/>
          </a:p>
        </p:txBody>
      </p:sp>
      <p:sp>
        <p:nvSpPr>
          <p:cNvPr id="3" name="Content Placeholder 2"/>
          <p:cNvSpPr>
            <a:spLocks noGrp="1"/>
          </p:cNvSpPr>
          <p:nvPr>
            <p:ph idx="1"/>
          </p:nvPr>
        </p:nvSpPr>
        <p:spPr/>
        <p:txBody>
          <a:bodyPr>
            <a:normAutofit/>
          </a:bodyPr>
          <a:lstStyle/>
          <a:p>
            <a:r>
              <a:rPr lang="en" dirty="0" smtClean="0"/>
              <a:t>Macroscopic examination</a:t>
            </a:r>
          </a:p>
          <a:p>
            <a:pPr lvl="1"/>
            <a:r>
              <a:rPr lang="en" b="1" dirty="0" smtClean="0"/>
              <a:t>Smell </a:t>
            </a:r>
            <a:r>
              <a:rPr lang="en" dirty="0" smtClean="0"/>
              <a:t>- vague, unpleasant...</a:t>
            </a:r>
          </a:p>
          <a:p>
            <a:pPr lvl="1"/>
            <a:r>
              <a:rPr lang="en" b="1" dirty="0" smtClean="0"/>
              <a:t>Color </a:t>
            </a:r>
            <a:r>
              <a:rPr lang="en" dirty="0" smtClean="0"/>
              <a:t>- colorless, transparent (viral infections, allergies), white, foamy (obstruction of the airways, pulmonary edema), raspberry color (lung neoplasms), rust color (pneumonia), dark red color (lung infarction), yellow-green color ( bacterial infections and lung abscesses)</a:t>
            </a:r>
          </a:p>
          <a:p>
            <a:pPr lvl="1"/>
            <a:r>
              <a:rPr lang="en" b="1" dirty="0" smtClean="0"/>
              <a:t>Appearance and consistency </a:t>
            </a:r>
            <a:r>
              <a:rPr lang="en" dirty="0" smtClean="0"/>
              <a:t>– serous, mucous, mucous-purulent and bloody</a:t>
            </a:r>
          </a:p>
          <a:p>
            <a:r>
              <a:rPr lang="en" dirty="0" smtClean="0"/>
              <a:t>Microscopic examination</a:t>
            </a:r>
          </a:p>
          <a:p>
            <a:pPr lvl="1"/>
            <a:r>
              <a:rPr lang="en" dirty="0" smtClean="0"/>
              <a:t>Observation of native and stained sputum preparations (epithelial cells, leukocytes, bacteria, elastic fibers)</a:t>
            </a:r>
            <a:endParaRPr lang="sr-Cyrl-RS" dirty="0"/>
          </a:p>
        </p:txBody>
      </p:sp>
      <p:pic>
        <p:nvPicPr>
          <p:cNvPr id="6146" name="Picture 2" descr="Резултат слика за sputum col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693" y="5149221"/>
            <a:ext cx="190500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7499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Laboratory examination of sputum</a:t>
            </a:r>
            <a:endParaRPr lang="sr-Latn-RS" b="1" dirty="0"/>
          </a:p>
        </p:txBody>
      </p:sp>
      <p:sp>
        <p:nvSpPr>
          <p:cNvPr id="3" name="Content Placeholder 2"/>
          <p:cNvSpPr>
            <a:spLocks noGrp="1"/>
          </p:cNvSpPr>
          <p:nvPr>
            <p:ph idx="1"/>
          </p:nvPr>
        </p:nvSpPr>
        <p:spPr/>
        <p:txBody>
          <a:bodyPr>
            <a:normAutofit fontScale="92500" lnSpcReduction="10000"/>
          </a:bodyPr>
          <a:lstStyle/>
          <a:p>
            <a:r>
              <a:rPr lang="en" dirty="0" smtClean="0"/>
              <a:t>Microbiological examination</a:t>
            </a:r>
          </a:p>
          <a:p>
            <a:pPr lvl="1"/>
            <a:r>
              <a:rPr lang="en" dirty="0" smtClean="0"/>
              <a:t>Inoculation of sputum on nutrient media in order to isolate the causative agent of the disease (24 hours or more)</a:t>
            </a:r>
          </a:p>
          <a:p>
            <a:pPr lvl="1"/>
            <a:r>
              <a:rPr lang="en" dirty="0" smtClean="0"/>
              <a:t>Cultivation of tuberculosis bacilli on </a:t>
            </a:r>
            <a:r>
              <a:rPr lang="en" b="1" i="1" dirty="0" smtClean="0"/>
              <a:t>Löwenstein Jensen </a:t>
            </a:r>
            <a:r>
              <a:rPr lang="en" dirty="0" smtClean="0"/>
              <a:t>medium - reading is performed 4 weeks after sowing</a:t>
            </a:r>
          </a:p>
          <a:p>
            <a:r>
              <a:rPr lang="en" dirty="0" smtClean="0"/>
              <a:t>The presence of blood in sputum occurs in 2 forms, depending on the amount of blood coughed up</a:t>
            </a:r>
          </a:p>
          <a:p>
            <a:pPr lvl="1"/>
            <a:r>
              <a:rPr lang="en" b="1" dirty="0" smtClean="0"/>
              <a:t>Hemoptysis </a:t>
            </a:r>
            <a:r>
              <a:rPr lang="en" dirty="0" smtClean="0"/>
              <a:t>- coughing up small amounts of blood in the form of strings and lumps - due to infections, injuries, brochiectasis, tumors, pulmonary embolism, pulmonary edema, heart defects, hematological diseases, administration of drugs, physical exertion, </a:t>
            </a:r>
            <a:r>
              <a:rPr lang="en" b="1" dirty="0" smtClean="0"/>
              <a:t>hypertension </a:t>
            </a:r>
            <a:r>
              <a:rPr lang="en" b="1" i="1" dirty="0" smtClean="0"/>
              <a:t>...</a:t>
            </a:r>
          </a:p>
          <a:p>
            <a:pPr lvl="1"/>
            <a:r>
              <a:rPr lang="en" b="1" dirty="0" smtClean="0"/>
              <a:t>Hemoptoë </a:t>
            </a:r>
            <a:r>
              <a:rPr lang="en" dirty="0" smtClean="0"/>
              <a:t>– coughing up a large amount of blood (more than 150 ml/hour), occurs in cancer, bronchiectasis, lung abscess, tuberculosis...</a:t>
            </a:r>
          </a:p>
        </p:txBody>
      </p:sp>
      <p:pic>
        <p:nvPicPr>
          <p:cNvPr id="8194"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57" y="5055743"/>
            <a:ext cx="2567077" cy="171095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675" y="5611265"/>
            <a:ext cx="1736308" cy="1155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889784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820</TotalTime>
  <Words>1764</Words>
  <Application>Microsoft Office PowerPoint</Application>
  <PresentationFormat>Widescreen</PresentationFormat>
  <Paragraphs>133</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Century Gothic</vt:lpstr>
      <vt:lpstr>Wingdings 3</vt:lpstr>
      <vt:lpstr>Wisp</vt:lpstr>
      <vt:lpstr>Excreta of the patient</vt:lpstr>
      <vt:lpstr>sputum (lat. sputum)</vt:lpstr>
      <vt:lpstr>sputum (lat. sputum)</vt:lpstr>
      <vt:lpstr>Cough (lat. tussis)</vt:lpstr>
      <vt:lpstr>Cough (lat. tussis)</vt:lpstr>
      <vt:lpstr>Examination of sputum</vt:lpstr>
      <vt:lpstr>Examination of sputum</vt:lpstr>
      <vt:lpstr>Laboratory examination of sputum</vt:lpstr>
      <vt:lpstr>Laboratory examination of sputum</vt:lpstr>
      <vt:lpstr>Urine</vt:lpstr>
      <vt:lpstr>Urine</vt:lpstr>
      <vt:lpstr>Laboratory examination of urine</vt:lpstr>
      <vt:lpstr>Laboratory examination of urine</vt:lpstr>
      <vt:lpstr>Laboratory examination of urine</vt:lpstr>
      <vt:lpstr>Laboratory examination of urine</vt:lpstr>
      <vt:lpstr>Laboratory examination of urine</vt:lpstr>
      <vt:lpstr>24-hour urine collection</vt:lpstr>
      <vt:lpstr>Stool (lat. feces)</vt:lpstr>
      <vt:lpstr>Stool ( lat. feces )</vt:lpstr>
      <vt:lpstr>Vomiting (lat. vomitus)</vt:lpstr>
      <vt:lpstr>Record</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Излучевине болесника</dc:title>
  <dc:creator>Vojislav</dc:creator>
  <cp:lastModifiedBy>Vojislav</cp:lastModifiedBy>
  <cp:revision>34</cp:revision>
  <dcterms:created xsi:type="dcterms:W3CDTF">2020-01-18T11:45:50Z</dcterms:created>
  <dcterms:modified xsi:type="dcterms:W3CDTF">2023-09-05T22:34:48Z</dcterms:modified>
</cp:coreProperties>
</file>